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7" r:id="rId2"/>
  </p:sldMasterIdLst>
  <p:notesMasterIdLst>
    <p:notesMasterId r:id="rId13"/>
  </p:notesMasterIdLst>
  <p:handoutMasterIdLst>
    <p:handoutMasterId r:id="rId14"/>
  </p:handoutMasterIdLst>
  <p:sldIdLst>
    <p:sldId id="256" r:id="rId3"/>
    <p:sldId id="288" r:id="rId4"/>
    <p:sldId id="292" r:id="rId5"/>
    <p:sldId id="291" r:id="rId6"/>
    <p:sldId id="293" r:id="rId7"/>
    <p:sldId id="294" r:id="rId8"/>
    <p:sldId id="295" r:id="rId9"/>
    <p:sldId id="289" r:id="rId10"/>
    <p:sldId id="273" r:id="rId11"/>
    <p:sldId id="290" r:id="rId12"/>
  </p:sldIdLst>
  <p:sldSz cx="9144000" cy="6858000" type="screen4x3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E07B1F3-512D-4CED-89D0-C1283D8899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4E38C6-72CE-4F36-8B15-8CF67061C1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116A3-117E-4750-AA69-BA0382AB2BA7}" type="datetimeFigureOut">
              <a:rPr lang="es-HN" smtClean="0"/>
              <a:t>5/5/2019</a:t>
            </a:fld>
            <a:endParaRPr lang="es-HN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F569EA-8B1A-43A0-9CB6-A529D002B4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HN"/>
              <a:t>"Los mercados eléctricos competitivos y la red de transmisión"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6090E7-1F6B-4184-9558-74BF3168A6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54C597-6A9F-4424-82F9-AE608D43563D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999084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9CD3D-9C20-4380-8981-1141A8045AC5}" type="datetimeFigureOut">
              <a:rPr lang="es-HN" smtClean="0"/>
              <a:t>5/5/2019</a:t>
            </a:fld>
            <a:endParaRPr lang="es-HN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HN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HN"/>
              <a:t>"Los mercados eléctricos competitivos y la red de transmisión"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B4944-D543-4598-A27D-4DB13BD69992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8206546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822325"/>
            <a:ext cx="71628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1588" y="3962400"/>
            <a:ext cx="3919537" cy="17526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C43FE87-662B-40D1-B45A-A4630A904F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1600" y="6021288"/>
            <a:ext cx="664757" cy="6525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18B3E7B-8A40-4C5B-9F93-C69717DF94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1520" y="6077985"/>
            <a:ext cx="644460" cy="5858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28D770-1B70-4649-8C1A-D1B34E0A07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184387"/>
            <a:ext cx="318012" cy="19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10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Clr>
                <a:schemeClr val="tx1">
                  <a:lumMod val="65000"/>
                  <a:lumOff val="35000"/>
                </a:schemeClr>
              </a:buClr>
              <a:defRPr/>
            </a:lvl2pPr>
            <a:lvl3pPr>
              <a:buClr>
                <a:schemeClr val="tx1">
                  <a:lumMod val="65000"/>
                  <a:lumOff val="35000"/>
                </a:schemeClr>
              </a:buClr>
              <a:defRPr/>
            </a:lvl3pPr>
            <a:lvl4pPr>
              <a:buClr>
                <a:schemeClr val="tx1">
                  <a:lumMod val="65000"/>
                  <a:lumOff val="35000"/>
                </a:schemeClr>
              </a:buClr>
              <a:defRPr/>
            </a:lvl4pPr>
            <a:lvl5pPr>
              <a:buClr>
                <a:schemeClr val="tx1">
                  <a:lumMod val="65000"/>
                  <a:lumOff val="35000"/>
                </a:schemeClr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79976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BD3ACE31-4D28-4D4F-B19F-1AA46201E099}"/>
              </a:ext>
            </a:extLst>
          </p:cNvPr>
          <p:cNvSpPr txBox="1">
            <a:spLocks/>
          </p:cNvSpPr>
          <p:nvPr userDrawn="1"/>
        </p:nvSpPr>
        <p:spPr>
          <a:xfrm>
            <a:off x="1219200" y="6172200"/>
            <a:ext cx="623312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HN"/>
            </a:defPPr>
            <a:lvl1pPr marL="0" algn="l" defTabSz="914400" rtl="0" eaLnBrk="1" latinLnBrk="0" hangingPunct="1">
              <a:defRPr sz="10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3040287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6" name="Date Placeholder 9">
            <a:extLst>
              <a:ext uri="{FF2B5EF4-FFF2-40B4-BE49-F238E27FC236}">
                <a16:creationId xmlns:a16="http://schemas.microsoft.com/office/drawing/2014/main" id="{393DE42C-4F17-4F12-B077-05EE14D1AD0C}"/>
              </a:ext>
            </a:extLst>
          </p:cNvPr>
          <p:cNvSpPr txBox="1">
            <a:spLocks/>
          </p:cNvSpPr>
          <p:nvPr userDrawn="1"/>
        </p:nvSpPr>
        <p:spPr>
          <a:xfrm>
            <a:off x="1219200" y="6172200"/>
            <a:ext cx="623312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HN"/>
            </a:defPPr>
            <a:lvl1pPr marL="0" algn="l" defTabSz="914400" rtl="0" eaLnBrk="1" latinLnBrk="0" hangingPunct="1">
              <a:defRPr sz="10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407254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36071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35811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11203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26629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96071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6260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185999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094328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6275" y="200025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20002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6775" y="41338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02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6675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94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5825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5825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350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40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Historical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B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0121" y="1150964"/>
            <a:ext cx="79626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58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3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83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Users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4705" y="1155210"/>
            <a:ext cx="78486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087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4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86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chnology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4088" y="1152144"/>
            <a:ext cx="7964424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087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4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9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59450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r>
              <a:rPr lang="es-AR" dirty="0"/>
              <a:t>Los Mercados Eléctricos Competitivos y la Red de Transmisión - 2019</a:t>
            </a:r>
          </a:p>
          <a:p>
            <a:endParaRPr lang="es-H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3124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B991A3F-467F-401A-BB53-9B3424EDA57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2054" name="Picture 7" descr="IEEE_TAG_BLU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24550"/>
            <a:ext cx="9144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7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822325"/>
            <a:ext cx="8136904" cy="1143000"/>
          </a:xfrm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80000"/>
            </a:pPr>
            <a:r>
              <a:rPr lang="es-HN" sz="3200" dirty="0">
                <a:latin typeface="Helvetica" panose="020B0604020202020204" pitchFamily="34" charset="0"/>
                <a:cs typeface="Helvetica" panose="020B0604020202020204" pitchFamily="34" charset="0"/>
              </a:rPr>
              <a:t>“Los Mercados Eléctricos Competitivos y la Red de Transmisión”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71588" y="3645024"/>
            <a:ext cx="7162799" cy="930276"/>
          </a:xfrm>
        </p:spPr>
        <p:txBody>
          <a:bodyPr/>
          <a:lstStyle/>
          <a:p>
            <a:pPr algn="ctr"/>
            <a:endParaRPr lang="es-HN" sz="28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HN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CURSO DE POSGRADO</a:t>
            </a:r>
          </a:p>
        </p:txBody>
      </p:sp>
      <p:sp>
        <p:nvSpPr>
          <p:cNvPr id="7" name="2 Subtítulo">
            <a:extLst>
              <a:ext uri="{FF2B5EF4-FFF2-40B4-BE49-F238E27FC236}">
                <a16:creationId xmlns:a16="http://schemas.microsoft.com/office/drawing/2014/main" id="{626DC20A-A335-4102-B3BA-6441C670A100}"/>
              </a:ext>
            </a:extLst>
          </p:cNvPr>
          <p:cNvSpPr txBox="1">
            <a:spLocks/>
          </p:cNvSpPr>
          <p:nvPr/>
        </p:nvSpPr>
        <p:spPr bwMode="auto">
          <a:xfrm>
            <a:off x="3311860" y="4764165"/>
            <a:ext cx="2808312" cy="86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8" charset="2"/>
              <a:buNone/>
              <a:defRPr sz="2200" b="1">
                <a:solidFill>
                  <a:schemeClr val="tx2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6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 sz="22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endParaRPr lang="es-HN" sz="1400" kern="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557087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47192"/>
          </a:xfrm>
        </p:spPr>
        <p:txBody>
          <a:bodyPr/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CONTENIDO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83196"/>
            <a:ext cx="7772400" cy="5089004"/>
          </a:xfrm>
        </p:spPr>
        <p:txBody>
          <a:bodyPr/>
          <a:lstStyle/>
          <a:p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LOS MERCADOS DE ENERGÍA ELÉCTRICA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MICROECONOMÍA DE LOS MERCADOS ELÉCTRICOS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AL DESPACHO ECONÓMICO DE SS.EE. Mercado spot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ELÉCTRICOS: CONTEXTO ACTUAL Y PERSPECTIVAS</a:t>
            </a:r>
          </a:p>
          <a:p>
            <a:pPr lvl="1"/>
            <a:endParaRPr lang="es-ES" sz="18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II: EL SISTEMA DE TRANSMISIÓN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SERVICIO DE TRANSMISIÓN EN MERCADOS DE ENERGÍA ELÉCTRICA</a:t>
            </a: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REGULACIÓN Y REMUNERACIÓN DEL SERVICIO DE TRANSMISIÓN </a:t>
            </a: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INTERCONEXIONES INTERNACIONALES Y MERCADOS REGIONALES 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CONFIABILIDAD Y RESERVA CONSIDERANDO LA RED</a:t>
            </a:r>
          </a:p>
          <a:p>
            <a:pPr marL="457200" lvl="1" indent="0">
              <a:buNone/>
            </a:pP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>
              <a:buClr>
                <a:srgbClr val="808080"/>
              </a:buClr>
            </a:pPr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III: </a:t>
            </a:r>
            <a:r>
              <a:rPr lang="es-AR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EXPANSIÓN DEL SISTEMA DE TRANSMISIÓN Y MANEJO DE RIESGO</a:t>
            </a:r>
            <a:endParaRPr lang="es-ES" sz="1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EXPANSIÓN DEL SISTEMA DE TRANSMISIÓN</a:t>
            </a: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MANEJO DE RIESGO EN MERCADOS ELÉCTRICOS</a:t>
            </a:r>
          </a:p>
          <a:p>
            <a:pPr marL="457200" lvl="1" indent="0">
              <a:buNone/>
            </a:pP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HN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</a:t>
            </a:fld>
            <a:endParaRPr lang="es-HN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921182BB-B63C-4C0C-97A1-89705BFF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318271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7772400" cy="4516079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Fecha de entrega de la mercancía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Forma de liquidación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Cualquier otra condición que pueda estar asociada a la transacción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E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Vendedor entrega la mercancía de inmediato; comprador la paga en el acto (</a:t>
            </a:r>
            <a:r>
              <a:rPr lang="es-ES" sz="20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spot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Ventaja: inmediatez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precio del mercado spot cambia rápidamente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exposición al riesgo del precio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otros tipos de transacciones y mercados</a:t>
            </a:r>
            <a:endParaRPr lang="es-HN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</a:t>
            </a:fld>
            <a:endParaRPr lang="es-HN"/>
          </a:p>
        </p:txBody>
      </p:sp>
      <p:sp>
        <p:nvSpPr>
          <p:cNvPr id="2" name="Rectángulo redondeado 1"/>
          <p:cNvSpPr/>
          <p:nvPr/>
        </p:nvSpPr>
        <p:spPr bwMode="auto">
          <a:xfrm>
            <a:off x="1547664" y="1870719"/>
            <a:ext cx="6048672" cy="1296144"/>
          </a:xfrm>
          <a:prstGeom prst="roundRect">
            <a:avLst/>
          </a:prstGeom>
          <a:solidFill>
            <a:schemeClr val="bg1">
              <a:lumMod val="75000"/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3F3B5EB2-B228-4C4A-AD60-95556FB86D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405408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7772400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y Contratos </a:t>
            </a:r>
            <a:r>
              <a:rPr lang="es-HN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FORWARD</a:t>
            </a:r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Cantidad y calidad de la mercancía a entregar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Fecha de entrega y fecha de pago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precio a ser abonado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penalidades por incumplimiento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contrato evita el riesgo del precio para ambas partes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 muchos buscan contratos Forward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mercado Forward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y Contratos </a:t>
            </a:r>
            <a:r>
              <a:rPr lang="es-HN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FUTUROS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Asimetría en la información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Aversión </a:t>
            </a:r>
            <a:r>
              <a:rPr lang="es-ES" sz="20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 riesgo </a:t>
            </a:r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4</a:t>
            </a:fld>
            <a:endParaRPr lang="es-HN"/>
          </a:p>
        </p:txBody>
      </p:sp>
      <p:sp>
        <p:nvSpPr>
          <p:cNvPr id="2" name="Rectángulo redondeado 1"/>
          <p:cNvSpPr/>
          <p:nvPr/>
        </p:nvSpPr>
        <p:spPr bwMode="auto">
          <a:xfrm>
            <a:off x="1403648" y="2346008"/>
            <a:ext cx="6048672" cy="1296144"/>
          </a:xfrm>
          <a:prstGeom prst="roundRect">
            <a:avLst/>
          </a:prstGeom>
          <a:solidFill>
            <a:schemeClr val="bg1">
              <a:lumMod val="75000"/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B755BD46-311B-4655-9222-DB570862C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737082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OPCIONES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Futuros y Forwards son contratos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firmes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Opción de compra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s-HN" sz="18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y Opción de venta (</a:t>
            </a:r>
            <a:r>
              <a:rPr lang="es-HN" sz="18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), a cambio de una prima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Posición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larga: 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Comprador de la opción Posición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corta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vendedor de la opción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Long-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compra la opción de comprar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 mercado&gt;P ejercicio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Long-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compra la opción de vender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 mercado&gt;P ejercicio</a:t>
            </a:r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5</a:t>
            </a:fld>
            <a:endParaRPr lang="es-HN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074" y="1772816"/>
            <a:ext cx="2635068" cy="17103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66" y="3789040"/>
            <a:ext cx="2657475" cy="1724025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73426C0-4C7E-459C-B4C2-50DEA9B50F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2213936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403CA3-56EB-4D8F-B101-17A19EBBF05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6" y="365077"/>
            <a:ext cx="1188368" cy="196823"/>
          </a:xfrm>
          <a:prstGeom prst="rect">
            <a:avLst/>
          </a:prstGeom>
        </p:spPr>
      </p:pic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Short-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vende la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opción de comprar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Short-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baje, vende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opción de vender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9EC4AB7-A8E7-4E2B-88B1-A54A1C7ADA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64790"/>
            <a:ext cx="686712" cy="420960"/>
          </a:xfrm>
          <a:prstGeom prst="rect">
            <a:avLst/>
          </a:prstGeom>
        </p:spPr>
      </p:pic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6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871" y="1361192"/>
            <a:ext cx="2714625" cy="1752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192" y="3204409"/>
            <a:ext cx="2686050" cy="1752600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EC6B218-6C01-49B0-B4BF-A060DD0F85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3287531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403CA3-56EB-4D8F-B101-17A19EBBF05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6" y="365077"/>
            <a:ext cx="1188368" cy="196823"/>
          </a:xfrm>
          <a:prstGeom prst="rect">
            <a:avLst/>
          </a:prstGeom>
        </p:spPr>
      </p:pic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9EC4AB7-A8E7-4E2B-88B1-A54A1C7ADA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64790"/>
            <a:ext cx="686712" cy="420960"/>
          </a:xfrm>
          <a:prstGeom prst="rect">
            <a:avLst/>
          </a:prstGeom>
        </p:spPr>
      </p:pic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7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085" y="1916832"/>
            <a:ext cx="3156126" cy="203763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084" y="4112884"/>
            <a:ext cx="3156126" cy="20593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2502" y="1916832"/>
            <a:ext cx="3132298" cy="203019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2501" y="4146263"/>
            <a:ext cx="3132299" cy="2025937"/>
          </a:xfrm>
          <a:prstGeom prst="rect">
            <a:avLst/>
          </a:prstGeom>
        </p:spPr>
      </p:pic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D8D9241C-D0B3-4A5E-8922-F85110DDD3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302273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17780" y="1844824"/>
            <a:ext cx="7404868" cy="792088"/>
          </a:xfrm>
        </p:spPr>
        <p:txBody>
          <a:bodyPr/>
          <a:lstStyle/>
          <a:p>
            <a:pPr algn="ctr"/>
            <a:r>
              <a:rPr lang="es-HN" sz="3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¡Gracias por su Atención!</a:t>
            </a:r>
          </a:p>
        </p:txBody>
      </p:sp>
      <p:sp>
        <p:nvSpPr>
          <p:cNvPr id="7" name="2 Subtítulo">
            <a:extLst>
              <a:ext uri="{FF2B5EF4-FFF2-40B4-BE49-F238E27FC236}">
                <a16:creationId xmlns:a16="http://schemas.microsoft.com/office/drawing/2014/main" id="{7392883F-08A8-492F-A91D-5D1BBA380B13}"/>
              </a:ext>
            </a:extLst>
          </p:cNvPr>
          <p:cNvSpPr txBox="1">
            <a:spLocks/>
          </p:cNvSpPr>
          <p:nvPr/>
        </p:nvSpPr>
        <p:spPr bwMode="auto">
          <a:xfrm>
            <a:off x="827584" y="4365104"/>
            <a:ext cx="740486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8" charset="2"/>
              <a:buNone/>
              <a:defRPr sz="2200" b="1">
                <a:solidFill>
                  <a:schemeClr val="tx2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6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 sz="22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Prof. Osvaldo </a:t>
            </a:r>
            <a:r>
              <a:rPr lang="es-HN" sz="2400" kern="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Añó</a:t>
            </a:r>
            <a:endParaRPr lang="es-HN" sz="2400" kern="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oagno@iee-unsjconicet.org</a:t>
            </a:r>
          </a:p>
        </p:txBody>
      </p:sp>
    </p:spTree>
    <p:extLst>
      <p:ext uri="{BB962C8B-B14F-4D97-AF65-F5344CB8AC3E}">
        <p14:creationId xmlns:p14="http://schemas.microsoft.com/office/powerpoint/2010/main" val="2605354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>Añadir tema…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169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HN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403CA3-56EB-4D8F-B101-17A19EBBF05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6" y="365077"/>
            <a:ext cx="1188368" cy="196823"/>
          </a:xfrm>
          <a:prstGeom prst="rect">
            <a:avLst/>
          </a:prstGeom>
        </p:spPr>
      </p:pic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9EC4AB7-A8E7-4E2B-88B1-A54A1C7ADA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64790"/>
            <a:ext cx="686712" cy="420960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FE2C598-481A-4A5A-8B18-D6578A11DE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10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263925260"/>
      </p:ext>
    </p:extLst>
  </p:cSld>
  <p:clrMapOvr>
    <a:masterClrMapping/>
  </p:clrMapOvr>
</p:sld>
</file>

<file path=ppt/theme/theme1.xml><?xml version="1.0" encoding="utf-8"?>
<a:theme xmlns:a="http://schemas.openxmlformats.org/drawingml/2006/main" name="ieee_corporate_template_1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EEE_customSlides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ieee_powerpoint_template_tagline</Template>
  <TotalTime>1437</TotalTime>
  <Words>471</Words>
  <Application>Microsoft Office PowerPoint</Application>
  <PresentationFormat>Presentación en pantalla (4:3)</PresentationFormat>
  <Paragraphs>74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Helvetica</vt:lpstr>
      <vt:lpstr>Verdana</vt:lpstr>
      <vt:lpstr>Wingdings</vt:lpstr>
      <vt:lpstr>ieee_corporate_template_1</vt:lpstr>
      <vt:lpstr>IEEE_customSlides</vt:lpstr>
      <vt:lpstr>“Los Mercados Eléctricos Competitivos y la Red de Transmisión”</vt:lpstr>
      <vt:lpstr>CONTENIDO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Presentación de PowerPoint</vt:lpstr>
      <vt:lpstr>Añadir tema…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CONESCAPAN XXXI</dc:title>
  <dc:creator>LEO</dc:creator>
  <cp:lastModifiedBy>Osvaldo A</cp:lastModifiedBy>
  <cp:revision>73</cp:revision>
  <dcterms:created xsi:type="dcterms:W3CDTF">2012-03-20T16:49:58Z</dcterms:created>
  <dcterms:modified xsi:type="dcterms:W3CDTF">2019-05-06T00:27:10Z</dcterms:modified>
</cp:coreProperties>
</file>